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Thanks everyone for coming to my talk</a:t>
            </a:r>
            <a:endParaRPr/>
          </a:p>
          <a:p>
            <a:pPr indent="-298450" lvl="0" marL="457200" rtl="0" algn="l">
              <a:spcBef>
                <a:spcPts val="0"/>
              </a:spcBef>
              <a:spcAft>
                <a:spcPts val="0"/>
              </a:spcAft>
              <a:buSzPts val="1100"/>
              <a:buChar char="-"/>
            </a:pPr>
            <a:r>
              <a:rPr lang="en"/>
              <a:t>This is Introduction to Wing, a new cloud-oriented programming language</a:t>
            </a:r>
            <a:endParaRPr/>
          </a:p>
          <a:p>
            <a:pPr indent="-298450" lvl="0" marL="457200" rtl="0" algn="l">
              <a:spcBef>
                <a:spcPts val="0"/>
              </a:spcBef>
              <a:spcAft>
                <a:spcPts val="0"/>
              </a:spcAft>
              <a:buSzPts val="1100"/>
              <a:buChar char="-"/>
            </a:pPr>
            <a:r>
              <a:rPr lang="en"/>
              <a:t>The why’s of a new language</a:t>
            </a:r>
            <a:endParaRPr/>
          </a:p>
          <a:p>
            <a:pPr indent="-298450" lvl="0" marL="457200" rtl="0" algn="l">
              <a:spcBef>
                <a:spcPts val="0"/>
              </a:spcBef>
              <a:spcAft>
                <a:spcPts val="0"/>
              </a:spcAft>
              <a:buSzPts val="1100"/>
              <a:buChar char="-"/>
            </a:pPr>
            <a:r>
              <a:rPr lang="en"/>
              <a:t>Show you what we can unlock with it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82eff1ff5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82eff1ff5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They are amazing, please check them out!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we want more. We want to have immediate local experience, we don’t want to write least privilege IAM policies by hand.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478ea20f4c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478ea20f4c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82c92e466a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82c92e466a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I’m a TypeScript developer, and I know that type generics are a must! They skyrocket the DX by providing superb type checking for your application. Think of queues that only allow certain types of messages, or functions that have specific input parameters. The compiler can tell you when you’re doing it wrong</a:t>
            </a:r>
            <a:endParaRPr/>
          </a:p>
          <a:p>
            <a:pPr indent="-298450" lvl="0" marL="457200" rtl="0" algn="l">
              <a:spcBef>
                <a:spcPts val="0"/>
              </a:spcBef>
              <a:spcAft>
                <a:spcPts val="0"/>
              </a:spcAft>
              <a:buSzPts val="1100"/>
              <a:buChar char="-"/>
            </a:pPr>
            <a:r>
              <a:rPr lang="en"/>
              <a:t>I think Wing will be able to </a:t>
            </a:r>
            <a:r>
              <a:rPr lang="en"/>
              <a:t>infer</a:t>
            </a:r>
            <a:r>
              <a:rPr lang="en"/>
              <a:t> the phase of a function in certain cases, saving you keystrokes. Imagine you’re creating a Function and you pass write the handler inline: the compiler knows it has to be an inflight function.</a:t>
            </a:r>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82c92e466a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82c92e466a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82c92e466a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82c92e466a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Developing software for 10y+</a:t>
            </a:r>
            <a:endParaRPr/>
          </a:p>
          <a:p>
            <a:pPr indent="-298450" lvl="0" marL="457200" rtl="0" algn="l">
              <a:spcBef>
                <a:spcPts val="0"/>
              </a:spcBef>
              <a:spcAft>
                <a:spcPts val="0"/>
              </a:spcAft>
              <a:buSzPts val="1100"/>
              <a:buChar char="-"/>
            </a:pPr>
            <a:r>
              <a:rPr lang="en"/>
              <a:t>Full stack:</a:t>
            </a:r>
            <a:endParaRPr/>
          </a:p>
          <a:p>
            <a:pPr indent="-298450" lvl="1" marL="914400" rtl="0" algn="l">
              <a:spcBef>
                <a:spcPts val="0"/>
              </a:spcBef>
              <a:spcAft>
                <a:spcPts val="0"/>
              </a:spcAft>
              <a:buSzPts val="1100"/>
              <a:buChar char="-"/>
            </a:pPr>
            <a:r>
              <a:rPr lang="en"/>
              <a:t>Little C++</a:t>
            </a:r>
            <a:endParaRPr/>
          </a:p>
          <a:p>
            <a:pPr indent="-298450" lvl="1" marL="914400" rtl="0" algn="l">
              <a:spcBef>
                <a:spcPts val="0"/>
              </a:spcBef>
              <a:spcAft>
                <a:spcPts val="0"/>
              </a:spcAft>
              <a:buSzPts val="1100"/>
              <a:buChar char="-"/>
            </a:pPr>
            <a:r>
              <a:rPr lang="en"/>
              <a:t>JS / TS; Vue / React; CSS / TailwindCSS</a:t>
            </a:r>
            <a:endParaRPr/>
          </a:p>
          <a:p>
            <a:pPr indent="-298450" lvl="1" marL="914400" rtl="0" algn="l">
              <a:spcBef>
                <a:spcPts val="0"/>
              </a:spcBef>
              <a:spcAft>
                <a:spcPts val="0"/>
              </a:spcAft>
              <a:buSzPts val="1100"/>
              <a:buChar char="-"/>
            </a:pPr>
            <a:r>
              <a:rPr lang="en"/>
              <a:t>PHP / SQL</a:t>
            </a:r>
            <a:endParaRPr/>
          </a:p>
          <a:p>
            <a:pPr indent="-298450" lvl="1" marL="914400" rtl="0" algn="l">
              <a:spcBef>
                <a:spcPts val="0"/>
              </a:spcBef>
              <a:spcAft>
                <a:spcPts val="0"/>
              </a:spcAft>
              <a:buSzPts val="1100"/>
              <a:buChar char="-"/>
            </a:pPr>
            <a:r>
              <a:rPr lang="en"/>
              <a:t>CDK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82c92e466a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82c92e466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I know what you’re thinking :) We look like a sect here, but he photo is cute</a:t>
            </a:r>
            <a:endParaRPr/>
          </a:p>
          <a:p>
            <a:pPr indent="-298450" lvl="0" marL="457200" rtl="0" algn="l">
              <a:spcBef>
                <a:spcPts val="0"/>
              </a:spcBef>
              <a:spcAft>
                <a:spcPts val="0"/>
              </a:spcAft>
              <a:buSzPts val="1100"/>
              <a:buChar char="-"/>
            </a:pPr>
            <a:r>
              <a:rPr lang="en"/>
              <a:t>We mainly do open source</a:t>
            </a:r>
            <a:endParaRPr/>
          </a:p>
          <a:p>
            <a:pPr indent="-298450" lvl="0" marL="457200" rtl="0" algn="l">
              <a:spcBef>
                <a:spcPts val="0"/>
              </a:spcBef>
              <a:spcAft>
                <a:spcPts val="0"/>
              </a:spcAft>
              <a:buSzPts val="1100"/>
              <a:buChar char="-"/>
            </a:pPr>
            <a:r>
              <a:rPr lang="en"/>
              <a:t>Important stuff is done via RFCs, open to everybody</a:t>
            </a:r>
            <a:endParaRPr/>
          </a:p>
          <a:p>
            <a:pPr indent="-298450" lvl="0" marL="457200" rtl="0" algn="l">
              <a:spcBef>
                <a:spcPts val="0"/>
              </a:spcBef>
              <a:spcAft>
                <a:spcPts val="0"/>
              </a:spcAft>
              <a:buSzPts val="1100"/>
              <a:buChar char="-"/>
            </a:pPr>
            <a:r>
              <a:rPr lang="en"/>
              <a:t>Many interesting and passionate people in the community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478ea20f4c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478ea20f4c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understand why wing exists, we must first </a:t>
            </a:r>
            <a:r>
              <a:rPr lang="en"/>
              <a:t>understand the evolution of IaC and the problems they had.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82eff1ff54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82eff1ff5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CloudFormation &amp; Terraform are the foundation for IaC</a:t>
            </a:r>
            <a:endParaRPr/>
          </a:p>
          <a:p>
            <a:pPr indent="-298450" lvl="0" marL="457200" rtl="0" algn="l">
              <a:spcBef>
                <a:spcPts val="0"/>
              </a:spcBef>
              <a:spcAft>
                <a:spcPts val="0"/>
              </a:spcAft>
              <a:buSzPts val="1100"/>
              <a:buChar char="-"/>
            </a:pPr>
            <a:r>
              <a:rPr lang="en"/>
              <a:t>But they are not IaC</a:t>
            </a:r>
            <a:endParaRPr/>
          </a:p>
          <a:p>
            <a:pPr indent="-298450" lvl="0" marL="457200" rtl="0" algn="l">
              <a:spcBef>
                <a:spcPts val="0"/>
              </a:spcBef>
              <a:spcAft>
                <a:spcPts val="0"/>
              </a:spcAft>
              <a:buSzPts val="1100"/>
              <a:buChar char="-"/>
            </a:pPr>
            <a:r>
              <a:rPr lang="en"/>
              <a:t>They are IaConfigFiles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82eff1ff5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82eff1ff5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 config files needed to work with these technologies are huge</a:t>
            </a:r>
            <a:endParaRPr/>
          </a:p>
          <a:p>
            <a:pPr indent="-298450" lvl="0" marL="457200" rtl="0" algn="l">
              <a:spcBef>
                <a:spcPts val="0"/>
              </a:spcBef>
              <a:spcAft>
                <a:spcPts val="0"/>
              </a:spcAft>
              <a:buSzPts val="1100"/>
              <a:buChar char="-"/>
            </a:pPr>
            <a:r>
              <a:rPr lang="en"/>
              <a:t>There’s no aid for the developer when writing these files</a:t>
            </a:r>
            <a:endParaRPr/>
          </a:p>
          <a:p>
            <a:pPr indent="-298450" lvl="0" marL="457200" rtl="0" algn="l">
              <a:spcBef>
                <a:spcPts val="0"/>
              </a:spcBef>
              <a:spcAft>
                <a:spcPts val="0"/>
              </a:spcAft>
              <a:buSzPts val="1100"/>
              <a:buChar char="-"/>
            </a:pPr>
            <a:r>
              <a:rPr lang="en"/>
              <a:t>They are like the assembly of the cloud: we’re not supposed to write it directly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82eff1ff5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82eff1ff5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 </a:t>
            </a:r>
            <a:r>
              <a:rPr lang="en"/>
              <a:t>things</a:t>
            </a:r>
            <a:r>
              <a:rPr lang="en"/>
              <a:t> to do when creating a simple function that puts a file on a bucket:</a:t>
            </a:r>
            <a:endParaRPr/>
          </a:p>
          <a:p>
            <a:pPr indent="-298450" lvl="0" marL="457200" rtl="0" algn="l">
              <a:spcBef>
                <a:spcPts val="0"/>
              </a:spcBef>
              <a:spcAft>
                <a:spcPts val="0"/>
              </a:spcAft>
              <a:buSzPts val="1100"/>
              <a:buChar char="-"/>
            </a:pPr>
            <a:r>
              <a:rPr lang="en"/>
              <a:t>New Function, New Bucket</a:t>
            </a:r>
            <a:endParaRPr/>
          </a:p>
          <a:p>
            <a:pPr indent="-298450" lvl="0" marL="457200" rtl="0" algn="l">
              <a:spcBef>
                <a:spcPts val="0"/>
              </a:spcBef>
              <a:spcAft>
                <a:spcPts val="0"/>
              </a:spcAft>
              <a:buSzPts val="1100"/>
              <a:buChar char="-"/>
            </a:pPr>
            <a:r>
              <a:rPr lang="en"/>
              <a:t>Decide an environment variable name to pass the Bucket Name (or ARN? Or URL?) to the Function (ie, BUCKET_NAME)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Assign write permissions to the Function so it can put files in the Bucket</a:t>
            </a:r>
            <a:endParaRPr/>
          </a:p>
          <a:p>
            <a:pPr indent="-298450" lvl="0" marL="457200" rtl="0" algn="l">
              <a:spcBef>
                <a:spcPts val="0"/>
              </a:spcBef>
              <a:spcAft>
                <a:spcPts val="0"/>
              </a:spcAft>
              <a:buSzPts val="1100"/>
              <a:buChar char="-"/>
            </a:pPr>
            <a:r>
              <a:rPr lang="en"/>
              <a:t>Write the Function code, create a bucket client and use the BUCKET_NAME</a:t>
            </a:r>
            <a:endParaRPr/>
          </a:p>
          <a:p>
            <a:pPr indent="-298450" lvl="0" marL="457200" rtl="0" algn="l">
              <a:spcBef>
                <a:spcPts val="0"/>
              </a:spcBef>
              <a:spcAft>
                <a:spcPts val="0"/>
              </a:spcAft>
              <a:buSzPts val="1100"/>
              <a:buChar char="-"/>
            </a:pPr>
            <a:r>
              <a:rPr lang="en"/>
              <a:t>Hope you didn’t </a:t>
            </a:r>
            <a:r>
              <a:rPr lang="en"/>
              <a:t>mistype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 type safety:</a:t>
            </a:r>
            <a:endParaRPr/>
          </a:p>
          <a:p>
            <a:pPr indent="-298450" lvl="0" marL="457200" rtl="0" algn="l">
              <a:spcBef>
                <a:spcPts val="0"/>
              </a:spcBef>
              <a:spcAft>
                <a:spcPts val="0"/>
              </a:spcAft>
              <a:buSzPts val="1100"/>
              <a:buChar char="-"/>
            </a:pPr>
            <a:r>
              <a:rPr lang="en"/>
              <a:t>You have some type safety (ie, you use the AWS SDK to access a Queue)</a:t>
            </a:r>
            <a:endParaRPr/>
          </a:p>
          <a:p>
            <a:pPr indent="-298450" lvl="0" marL="457200" rtl="0" algn="l">
              <a:spcBef>
                <a:spcPts val="0"/>
              </a:spcBef>
              <a:spcAft>
                <a:spcPts val="0"/>
              </a:spcAft>
              <a:buSzPts val="1100"/>
              <a:buChar char="-"/>
            </a:pPr>
            <a:r>
              <a:rPr lang="en"/>
              <a:t>But you may have additional constraints (ie, your Queue is only supposed to hold two types of messages, with a specific format)</a:t>
            </a:r>
            <a:endParaRPr/>
          </a:p>
          <a:p>
            <a:pPr indent="-298450" lvl="0" marL="457200" rtl="0" algn="l">
              <a:spcBef>
                <a:spcPts val="0"/>
              </a:spcBef>
              <a:spcAft>
                <a:spcPts val="0"/>
              </a:spcAft>
              <a:buSzPts val="1100"/>
              <a:buChar char="-"/>
            </a:pPr>
            <a:r>
              <a:rPr lang="en"/>
              <a:t>Can’t ensure this type safety when manually wiring environment variables, SDKs and permissions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478ea20f4c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478ea20f4c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 things to do when creating a simple function that puts a file on a bucket:</a:t>
            </a:r>
            <a:endParaRPr/>
          </a:p>
          <a:p>
            <a:pPr indent="-298450" lvl="0" marL="457200" rtl="0" algn="l">
              <a:spcBef>
                <a:spcPts val="0"/>
              </a:spcBef>
              <a:spcAft>
                <a:spcPts val="0"/>
              </a:spcAft>
              <a:buSzPts val="1100"/>
              <a:buChar char="-"/>
            </a:pPr>
            <a:r>
              <a:rPr lang="en"/>
              <a:t>New Function, New Bucket</a:t>
            </a:r>
            <a:endParaRPr/>
          </a:p>
          <a:p>
            <a:pPr indent="-298450" lvl="0" marL="457200" rtl="0" algn="l">
              <a:spcBef>
                <a:spcPts val="0"/>
              </a:spcBef>
              <a:spcAft>
                <a:spcPts val="0"/>
              </a:spcAft>
              <a:buSzPts val="1100"/>
              <a:buChar char="-"/>
            </a:pPr>
            <a:r>
              <a:rPr lang="en"/>
              <a:t>Decide an environment variable name to pass the Bucket Name (or ARN? Or URL?) to the Function (ie, BUCKET_NAME)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Assign write permissions to the Function so it can put files in the Bucket</a:t>
            </a:r>
            <a:endParaRPr/>
          </a:p>
          <a:p>
            <a:pPr indent="-298450" lvl="0" marL="457200" rtl="0" algn="l">
              <a:spcBef>
                <a:spcPts val="0"/>
              </a:spcBef>
              <a:spcAft>
                <a:spcPts val="0"/>
              </a:spcAft>
              <a:buSzPts val="1100"/>
              <a:buChar char="-"/>
            </a:pPr>
            <a:r>
              <a:rPr lang="en"/>
              <a:t>Write the Function code, create a bucket client and use the BUCKET_NAME</a:t>
            </a:r>
            <a:endParaRPr/>
          </a:p>
          <a:p>
            <a:pPr indent="-298450" lvl="0" marL="457200" rtl="0" algn="l">
              <a:spcBef>
                <a:spcPts val="0"/>
              </a:spcBef>
              <a:spcAft>
                <a:spcPts val="0"/>
              </a:spcAft>
              <a:buSzPts val="1100"/>
              <a:buChar char="-"/>
            </a:pPr>
            <a:r>
              <a:rPr lang="en"/>
              <a:t>Hope you didn’t mistype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 type safety:</a:t>
            </a:r>
            <a:endParaRPr/>
          </a:p>
          <a:p>
            <a:pPr indent="-298450" lvl="0" marL="457200" rtl="0" algn="l">
              <a:spcBef>
                <a:spcPts val="0"/>
              </a:spcBef>
              <a:spcAft>
                <a:spcPts val="0"/>
              </a:spcAft>
              <a:buSzPts val="1100"/>
              <a:buChar char="-"/>
            </a:pPr>
            <a:r>
              <a:rPr lang="en"/>
              <a:t>You have some type safety (ie, you use the AWS SDK to access a Queue)</a:t>
            </a:r>
            <a:endParaRPr/>
          </a:p>
          <a:p>
            <a:pPr indent="-298450" lvl="0" marL="457200" rtl="0" algn="l">
              <a:spcBef>
                <a:spcPts val="0"/>
              </a:spcBef>
              <a:spcAft>
                <a:spcPts val="0"/>
              </a:spcAft>
              <a:buSzPts val="1100"/>
              <a:buChar char="-"/>
            </a:pPr>
            <a:r>
              <a:rPr lang="en"/>
              <a:t>But you may have additional constraints (ie, your Queue is only supposed to hold two types of messages, with a specific format)</a:t>
            </a:r>
            <a:endParaRPr/>
          </a:p>
          <a:p>
            <a:pPr indent="-298450" lvl="0" marL="457200" rtl="0" algn="l">
              <a:spcBef>
                <a:spcPts val="0"/>
              </a:spcBef>
              <a:spcAft>
                <a:spcPts val="0"/>
              </a:spcAft>
              <a:buSzPts val="1100"/>
              <a:buChar char="-"/>
            </a:pPr>
            <a:r>
              <a:rPr lang="en"/>
              <a:t>Can’t ensure this type safety when manually wiring environment variables, SDKs and permissions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478ea20f4c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478ea20f4c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Not compatible with ESM</a:t>
            </a:r>
            <a:endParaRPr/>
          </a:p>
          <a:p>
            <a:pPr indent="-298450" lvl="0" marL="457200" rtl="0" algn="l">
              <a:spcBef>
                <a:spcPts val="0"/>
              </a:spcBef>
              <a:spcAft>
                <a:spcPts val="0"/>
              </a:spcAft>
              <a:buSzPts val="1100"/>
              <a:buChar char="-"/>
            </a:pPr>
            <a:r>
              <a:rPr lang="en"/>
              <a:t>Has trouble capturing many object types</a:t>
            </a:r>
            <a:endParaRPr/>
          </a:p>
          <a:p>
            <a:pPr indent="-298450" lvl="0" marL="457200" rtl="0" algn="l">
              <a:spcBef>
                <a:spcPts val="0"/>
              </a:spcBef>
              <a:spcAft>
                <a:spcPts val="0"/>
              </a:spcAft>
              <a:buSzPts val="1100"/>
              <a:buChar char="-"/>
            </a:pPr>
            <a:r>
              <a:rPr lang="en"/>
              <a:t>Has trouble capturing classes with inheritance</a:t>
            </a:r>
            <a:endParaRPr/>
          </a:p>
          <a:p>
            <a:pPr indent="-298450" lvl="0" marL="457200" rtl="0" algn="l">
              <a:spcBef>
                <a:spcPts val="0"/>
              </a:spcBef>
              <a:spcAft>
                <a:spcPts val="0"/>
              </a:spcAft>
              <a:buSzPts val="1100"/>
              <a:buChar char="-"/>
            </a:pPr>
            <a:r>
              <a:rPr lang="en"/>
              <a:t>Has trouble capturing native code</a:t>
            </a:r>
            <a:endParaRPr/>
          </a:p>
          <a:p>
            <a:pPr indent="-298450" lvl="0" marL="457200" rtl="0" algn="l">
              <a:spcBef>
                <a:spcPts val="0"/>
              </a:spcBef>
              <a:spcAft>
                <a:spcPts val="0"/>
              </a:spcAft>
              <a:buSzPts val="1100"/>
              <a:buChar char="-"/>
            </a:pPr>
            <a:r>
              <a:rPr lang="en"/>
              <a:t>May be better nowadays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Mention cloudy.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github.com/winglang/wing" TargetMode="External"/><Relationship Id="rId4" Type="http://schemas.openxmlformats.org/officeDocument/2006/relationships/hyperlink" Target="https://www.winglang.io/play"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github.com/skyrpex"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inglang.io"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Introduction to Wing</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 new cloud-oriented programming language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SST, Eventual, Nitric, etc…</a:t>
            </a:r>
            <a:endParaRPr/>
          </a:p>
        </p:txBody>
      </p:sp>
      <p:sp>
        <p:nvSpPr>
          <p:cNvPr id="114" name="Google Shape;114;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Very good DX!</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But still…</a:t>
            </a:r>
            <a:endParaRPr>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Some are locked to AWS</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Some don’t offer a true local experience</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Some require writing IAM policies manually</a:t>
            </a:r>
            <a:endParaRPr sz="1600">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We want more</a:t>
            </a:r>
            <a:endParaRPr>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 “cloud-oriented” </a:t>
            </a:r>
            <a:r>
              <a:rPr lang="en"/>
              <a:t>programming</a:t>
            </a:r>
            <a:r>
              <a:rPr lang="en"/>
              <a:t> language</a:t>
            </a:r>
            <a:endParaRPr/>
          </a:p>
        </p:txBody>
      </p:sp>
      <p:sp>
        <p:nvSpPr>
          <p:cNvPr id="120" name="Google Shape;120;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Infrastructure and code in one language</a:t>
            </a:r>
            <a:endParaRPr/>
          </a:p>
          <a:p>
            <a:pPr indent="-342900" lvl="0" marL="457200" rtl="0" algn="l">
              <a:spcBef>
                <a:spcPts val="0"/>
              </a:spcBef>
              <a:spcAft>
                <a:spcPts val="0"/>
              </a:spcAft>
              <a:buSzPts val="1800"/>
              <a:buChar char="●"/>
            </a:pPr>
            <a:r>
              <a:rPr lang="en"/>
              <a:t>Instant local simulation</a:t>
            </a:r>
            <a:endParaRPr/>
          </a:p>
          <a:p>
            <a:pPr indent="-342900" lvl="0" marL="457200" rtl="0" algn="l">
              <a:spcBef>
                <a:spcPts val="0"/>
              </a:spcBef>
              <a:spcAft>
                <a:spcPts val="0"/>
              </a:spcAft>
              <a:buSzPts val="1800"/>
              <a:buChar char="●"/>
            </a:pPr>
            <a:r>
              <a:rPr lang="en"/>
              <a:t>Embrace the diversity of the cloud</a:t>
            </a:r>
            <a:endParaRPr/>
          </a:p>
          <a:p>
            <a:pPr indent="-342900" lvl="0" marL="457200" rtl="0" algn="l">
              <a:spcBef>
                <a:spcPts val="0"/>
              </a:spcBef>
              <a:spcAft>
                <a:spcPts val="0"/>
              </a:spcAft>
              <a:buSzPts val="1800"/>
              <a:buChar char="●"/>
            </a:pPr>
            <a:r>
              <a:rPr lang="en"/>
              <a:t>Familiar and interoperable with your stack</a:t>
            </a:r>
            <a:endParaRPr/>
          </a:p>
          <a:p>
            <a:pPr indent="-342900" lvl="0" marL="457200" rtl="0" algn="l">
              <a:spcBef>
                <a:spcPts val="0"/>
              </a:spcBef>
              <a:spcAft>
                <a:spcPts val="0"/>
              </a:spcAft>
              <a:buSzPts val="1800"/>
              <a:buChar char="●"/>
            </a:pPr>
            <a:r>
              <a:rPr lang="en"/>
              <a:t>Repository: </a:t>
            </a:r>
            <a:r>
              <a:rPr lang="en" u="sng">
                <a:solidFill>
                  <a:schemeClr val="hlink"/>
                </a:solidFill>
                <a:hlinkClick r:id="rId3"/>
              </a:rPr>
              <a:t>https://github.com/winglang/wing</a:t>
            </a:r>
            <a:r>
              <a:rPr lang="en"/>
              <a:t> </a:t>
            </a:r>
            <a:endParaRPr/>
          </a:p>
          <a:p>
            <a:pPr indent="-342900" lvl="0" marL="457200" rtl="0" algn="l">
              <a:spcBef>
                <a:spcPts val="0"/>
              </a:spcBef>
              <a:spcAft>
                <a:spcPts val="0"/>
              </a:spcAft>
              <a:buSzPts val="1800"/>
              <a:buChar char="●"/>
            </a:pPr>
            <a:r>
              <a:rPr lang="en"/>
              <a:t>Online playground: </a:t>
            </a:r>
            <a:r>
              <a:rPr lang="en" u="sng">
                <a:solidFill>
                  <a:schemeClr val="hlink"/>
                </a:solidFill>
                <a:hlinkClick r:id="rId4"/>
              </a:rPr>
              <a:t>https://www.winglang.io/play</a:t>
            </a:r>
            <a:r>
              <a:rPr lang="en"/>
              <a: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of Wing</a:t>
            </a:r>
            <a:endParaRPr/>
          </a:p>
        </p:txBody>
      </p:sp>
      <p:sp>
        <p:nvSpPr>
          <p:cNvPr id="126" name="Google Shape;126;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Type generics &amp; aliases</a:t>
            </a:r>
            <a:endParaRPr/>
          </a:p>
          <a:p>
            <a:pPr indent="-342900" lvl="0" marL="457200" rtl="0" algn="l">
              <a:spcBef>
                <a:spcPts val="0"/>
              </a:spcBef>
              <a:spcAft>
                <a:spcPts val="0"/>
              </a:spcAft>
              <a:buSzPts val="1800"/>
              <a:buChar char="●"/>
            </a:pPr>
            <a:r>
              <a:rPr lang="en"/>
              <a:t>Phase inference</a:t>
            </a:r>
            <a:endParaRPr/>
          </a:p>
          <a:p>
            <a:pPr indent="-342900" lvl="0" marL="457200" rtl="0" algn="l">
              <a:spcBef>
                <a:spcPts val="0"/>
              </a:spcBef>
              <a:spcAft>
                <a:spcPts val="0"/>
              </a:spcAft>
              <a:buSzPts val="1800"/>
              <a:buChar char="●"/>
            </a:pPr>
            <a:r>
              <a:rPr lang="en"/>
              <a:t>Debugging</a:t>
            </a:r>
            <a:endParaRPr/>
          </a:p>
          <a:p>
            <a:pPr indent="-342900" lvl="0" marL="457200" rtl="0" algn="l">
              <a:spcBef>
                <a:spcPts val="0"/>
              </a:spcBef>
              <a:spcAft>
                <a:spcPts val="0"/>
              </a:spcAft>
              <a:buSzPts val="1800"/>
              <a:buChar char="●"/>
            </a:pPr>
            <a:r>
              <a:rPr lang="en"/>
              <a:t>More &amp; better resource abstractions</a:t>
            </a:r>
            <a:endParaRPr/>
          </a:p>
          <a:p>
            <a:pPr indent="-342900" lvl="0" marL="457200" rtl="0" algn="l">
              <a:spcBef>
                <a:spcPts val="0"/>
              </a:spcBef>
              <a:spcAft>
                <a:spcPts val="0"/>
              </a:spcAft>
              <a:buSzPts val="1800"/>
              <a:buChar char="●"/>
            </a:pPr>
            <a:r>
              <a:rPr lang="en"/>
              <a:t>Console</a:t>
            </a:r>
            <a:endParaRPr/>
          </a:p>
          <a:p>
            <a:pPr indent="-330200" lvl="1" marL="914400" rtl="0" algn="l">
              <a:spcBef>
                <a:spcPts val="0"/>
              </a:spcBef>
              <a:spcAft>
                <a:spcPts val="0"/>
              </a:spcAft>
              <a:buSzPts val="1600"/>
              <a:buChar char="○"/>
            </a:pPr>
            <a:r>
              <a:rPr lang="en" sz="1600"/>
              <a:t>Better map view</a:t>
            </a:r>
            <a:endParaRPr sz="1600"/>
          </a:p>
          <a:p>
            <a:pPr indent="-330200" lvl="1" marL="914400" rtl="0" algn="l">
              <a:spcBef>
                <a:spcPts val="0"/>
              </a:spcBef>
              <a:spcAft>
                <a:spcPts val="0"/>
              </a:spcAft>
              <a:buSzPts val="1600"/>
              <a:buChar char="○"/>
            </a:pPr>
            <a:r>
              <a:rPr lang="en" sz="1600"/>
              <a:t>Live data flow visualization</a:t>
            </a:r>
            <a:endParaRPr sz="1600"/>
          </a:p>
          <a:p>
            <a:pPr indent="-330200" lvl="1" marL="914400" rtl="0" algn="l">
              <a:spcBef>
                <a:spcPts val="0"/>
              </a:spcBef>
              <a:spcAft>
                <a:spcPts val="0"/>
              </a:spcAft>
              <a:buSzPts val="1600"/>
              <a:buChar char="○"/>
            </a:pPr>
            <a:r>
              <a:rPr lang="en" sz="1600"/>
              <a:t>Traces</a:t>
            </a:r>
            <a:endParaRPr sz="1600"/>
          </a:p>
          <a:p>
            <a:pPr indent="-342900" lvl="0" marL="457200" rtl="0" algn="l">
              <a:spcBef>
                <a:spcPts val="0"/>
              </a:spcBef>
              <a:spcAft>
                <a:spcPts val="0"/>
              </a:spcAft>
              <a:buSzPts val="1800"/>
              <a:buChar char="●"/>
            </a:pPr>
            <a:r>
              <a:rPr lang="en"/>
              <a:t>And more!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445025"/>
            <a:ext cx="8520600" cy="817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700"/>
              <a:t>Thank you!</a:t>
            </a:r>
            <a:endParaRPr sz="3700"/>
          </a:p>
        </p:txBody>
      </p:sp>
      <p:sp>
        <p:nvSpPr>
          <p:cNvPr id="132" name="Google Shape;132;p25"/>
          <p:cNvSpPr txBox="1"/>
          <p:nvPr>
            <p:ph type="title"/>
          </p:nvPr>
        </p:nvSpPr>
        <p:spPr>
          <a:xfrm>
            <a:off x="3160325" y="1258800"/>
            <a:ext cx="2823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Slides &amp; Links</a:t>
            </a:r>
            <a:endParaRPr/>
          </a:p>
        </p:txBody>
      </p:sp>
      <p:pic>
        <p:nvPicPr>
          <p:cNvPr id="133" name="Google Shape;133;p25"/>
          <p:cNvPicPr preferRelativeResize="0"/>
          <p:nvPr/>
        </p:nvPicPr>
        <p:blipFill>
          <a:blip r:embed="rId3">
            <a:alphaModFix/>
          </a:blip>
          <a:stretch>
            <a:fillRect/>
          </a:stretch>
        </p:blipFill>
        <p:spPr>
          <a:xfrm>
            <a:off x="3160213" y="1877175"/>
            <a:ext cx="2823575" cy="2823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 Cristian Pallarés               Slides &amp; Links</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Software Engineer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From Barcelona, Spain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Small contributions to:</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Vue</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Laravel</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Projen</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AWS CDK</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Working at Wing Cloud</a:t>
            </a:r>
            <a:endParaRPr>
              <a:solidFill>
                <a:schemeClr val="dk1"/>
              </a:solidFill>
            </a:endParaRPr>
          </a:p>
          <a:p>
            <a:pPr indent="-342900" lvl="0" marL="457200" rtl="0" algn="l">
              <a:spcBef>
                <a:spcPts val="0"/>
              </a:spcBef>
              <a:spcAft>
                <a:spcPts val="0"/>
              </a:spcAft>
              <a:buClr>
                <a:schemeClr val="dk1"/>
              </a:buClr>
              <a:buSzPts val="1800"/>
              <a:buChar char="●"/>
            </a:pPr>
            <a:r>
              <a:rPr lang="en" u="sng">
                <a:solidFill>
                  <a:schemeClr val="hlink"/>
                </a:solidFill>
                <a:hlinkClick r:id="rId3"/>
              </a:rPr>
              <a:t>https://github.com/skyrpex</a:t>
            </a:r>
            <a:endParaRPr>
              <a:solidFill>
                <a:schemeClr val="dk1"/>
              </a:solidFill>
            </a:endParaRPr>
          </a:p>
          <a:p>
            <a:pPr indent="0" lvl="0" marL="0" rtl="0" algn="l">
              <a:spcBef>
                <a:spcPts val="1200"/>
              </a:spcBef>
              <a:spcAft>
                <a:spcPts val="1200"/>
              </a:spcAft>
              <a:buNone/>
            </a:pPr>
            <a:r>
              <a:t/>
            </a:r>
            <a:endParaRPr>
              <a:solidFill>
                <a:schemeClr val="dk1"/>
              </a:solidFill>
            </a:endParaRPr>
          </a:p>
        </p:txBody>
      </p:sp>
      <p:pic>
        <p:nvPicPr>
          <p:cNvPr id="62" name="Google Shape;62;p14"/>
          <p:cNvPicPr preferRelativeResize="0"/>
          <p:nvPr/>
        </p:nvPicPr>
        <p:blipFill>
          <a:blip r:embed="rId4">
            <a:alphaModFix/>
          </a:blip>
          <a:stretch>
            <a:fillRect/>
          </a:stretch>
        </p:blipFill>
        <p:spPr>
          <a:xfrm>
            <a:off x="4572000" y="1152475"/>
            <a:ext cx="3416399" cy="34163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Wing Cloud Team</a:t>
            </a:r>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Founded in April’ 22</a:t>
            </a:r>
            <a:endParaRPr/>
          </a:p>
          <a:p>
            <a:pPr indent="-342900" lvl="0" marL="457200" rtl="0" algn="l">
              <a:spcBef>
                <a:spcPts val="0"/>
              </a:spcBef>
              <a:spcAft>
                <a:spcPts val="0"/>
              </a:spcAft>
              <a:buSzPts val="1800"/>
              <a:buChar char="●"/>
            </a:pPr>
            <a:r>
              <a:rPr lang="en"/>
              <a:t>By Shai Ber &amp; Elad Ben-Israel</a:t>
            </a:r>
            <a:endParaRPr/>
          </a:p>
          <a:p>
            <a:pPr indent="-342900" lvl="0" marL="457200" rtl="0" algn="l">
              <a:spcBef>
                <a:spcPts val="0"/>
              </a:spcBef>
              <a:spcAft>
                <a:spcPts val="0"/>
              </a:spcAft>
              <a:buSzPts val="1800"/>
              <a:buChar char="●"/>
            </a:pPr>
            <a:r>
              <a:rPr lang="en"/>
              <a:t>Open Source</a:t>
            </a:r>
            <a:endParaRPr/>
          </a:p>
          <a:p>
            <a:pPr indent="-342900" lvl="0" marL="457200" rtl="0" algn="l">
              <a:spcBef>
                <a:spcPts val="0"/>
              </a:spcBef>
              <a:spcAft>
                <a:spcPts val="0"/>
              </a:spcAft>
              <a:buSzPts val="1800"/>
              <a:buChar char="●"/>
            </a:pPr>
            <a:r>
              <a:rPr lang="en"/>
              <a:t>Slack Community</a:t>
            </a:r>
            <a:endParaRPr/>
          </a:p>
          <a:p>
            <a:pPr indent="-342900" lvl="0" marL="457200" rtl="0" algn="l">
              <a:spcBef>
                <a:spcPts val="0"/>
              </a:spcBef>
              <a:spcAft>
                <a:spcPts val="0"/>
              </a:spcAft>
              <a:buSzPts val="1800"/>
              <a:buChar char="●"/>
            </a:pPr>
            <a:r>
              <a:rPr lang="en" u="sng">
                <a:solidFill>
                  <a:schemeClr val="hlink"/>
                </a:solidFill>
                <a:hlinkClick r:id="rId3"/>
              </a:rPr>
              <a:t>https://winglang.io</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Please, come by :)</a:t>
            </a:r>
            <a:endParaRPr/>
          </a:p>
        </p:txBody>
      </p:sp>
      <p:pic>
        <p:nvPicPr>
          <p:cNvPr id="69" name="Google Shape;69;p15"/>
          <p:cNvPicPr preferRelativeResize="0"/>
          <p:nvPr/>
        </p:nvPicPr>
        <p:blipFill>
          <a:blip r:embed="rId4">
            <a:alphaModFix/>
          </a:blip>
          <a:stretch>
            <a:fillRect/>
          </a:stretch>
        </p:blipFill>
        <p:spPr>
          <a:xfrm>
            <a:off x="4496125" y="1198550"/>
            <a:ext cx="4547277" cy="30307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Evolution of IaC &amp; their problems</a:t>
            </a:r>
            <a:endParaRPr/>
          </a:p>
          <a:p>
            <a:pPr indent="0" lvl="0" marL="0" rtl="0" algn="l">
              <a:spcBef>
                <a:spcPts val="0"/>
              </a:spcBef>
              <a:spcAft>
                <a:spcPts val="0"/>
              </a:spcAft>
              <a:buNone/>
            </a:pPr>
            <a:r>
              <a:t/>
            </a:r>
            <a:endParaRPr/>
          </a:p>
        </p:txBody>
      </p:sp>
      <p:pic>
        <p:nvPicPr>
          <p:cNvPr id="75" name="Google Shape;75;p16"/>
          <p:cNvPicPr preferRelativeResize="0"/>
          <p:nvPr/>
        </p:nvPicPr>
        <p:blipFill>
          <a:blip r:embed="rId3">
            <a:alphaModFix/>
          </a:blip>
          <a:stretch>
            <a:fillRect/>
          </a:stretch>
        </p:blipFill>
        <p:spPr>
          <a:xfrm>
            <a:off x="152400" y="1170125"/>
            <a:ext cx="8839199" cy="296983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CloudFormation &amp; Terraform</a:t>
            </a:r>
            <a:endParaRPr/>
          </a:p>
        </p:txBody>
      </p:sp>
      <p:pic>
        <p:nvPicPr>
          <p:cNvPr id="81" name="Google Shape;81;p17"/>
          <p:cNvPicPr preferRelativeResize="0"/>
          <p:nvPr/>
        </p:nvPicPr>
        <p:blipFill>
          <a:blip r:embed="rId3">
            <a:alphaModFix/>
          </a:blip>
          <a:stretch>
            <a:fillRect/>
          </a:stretch>
        </p:blipFill>
        <p:spPr>
          <a:xfrm>
            <a:off x="3155548" y="1017725"/>
            <a:ext cx="2832902" cy="37734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CloudFormation &amp; Terraform</a:t>
            </a:r>
            <a:endParaRPr/>
          </a:p>
          <a:p>
            <a:pPr indent="0" lvl="0" marL="0" rtl="0" algn="l">
              <a:spcBef>
                <a:spcPts val="0"/>
              </a:spcBef>
              <a:spcAft>
                <a:spcPts val="0"/>
              </a:spcAft>
              <a:buNone/>
            </a:pPr>
            <a:r>
              <a:t/>
            </a:r>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Too low level</a:t>
            </a:r>
            <a:endParaRPr/>
          </a:p>
          <a:p>
            <a:pPr indent="-342900" lvl="0" marL="457200" rtl="0" algn="l">
              <a:spcBef>
                <a:spcPts val="0"/>
              </a:spcBef>
              <a:spcAft>
                <a:spcPts val="0"/>
              </a:spcAft>
              <a:buSzPts val="1800"/>
              <a:buChar char="●"/>
            </a:pPr>
            <a:r>
              <a:rPr lang="en"/>
              <a:t>Not for humans</a:t>
            </a:r>
            <a:endParaRPr/>
          </a:p>
          <a:p>
            <a:pPr indent="-330200" lvl="1" marL="914400" rtl="0" algn="l">
              <a:spcBef>
                <a:spcPts val="0"/>
              </a:spcBef>
              <a:spcAft>
                <a:spcPts val="0"/>
              </a:spcAft>
              <a:buSzPts val="1600"/>
              <a:buChar char="○"/>
            </a:pPr>
            <a:r>
              <a:rPr lang="en" sz="1600"/>
              <a:t>Hard to use</a:t>
            </a:r>
            <a:endParaRPr sz="1600"/>
          </a:p>
          <a:p>
            <a:pPr indent="-330200" lvl="1" marL="914400" rtl="0" algn="l">
              <a:spcBef>
                <a:spcPts val="0"/>
              </a:spcBef>
              <a:spcAft>
                <a:spcPts val="0"/>
              </a:spcAft>
              <a:buSzPts val="1600"/>
              <a:buChar char="○"/>
            </a:pPr>
            <a:r>
              <a:rPr lang="en" sz="1600"/>
              <a:t>Hard to read</a:t>
            </a:r>
            <a:endParaRPr sz="1600"/>
          </a:p>
          <a:p>
            <a:pPr indent="-330200" lvl="1" marL="914400" rtl="0" algn="l">
              <a:spcBef>
                <a:spcPts val="0"/>
              </a:spcBef>
              <a:spcAft>
                <a:spcPts val="0"/>
              </a:spcAft>
              <a:buSzPts val="1600"/>
              <a:buChar char="○"/>
            </a:pPr>
            <a:r>
              <a:rPr lang="en" sz="1600"/>
              <a:t>Hard to write</a:t>
            </a:r>
            <a:endParaRPr sz="1600"/>
          </a:p>
          <a:p>
            <a:pPr indent="-330200" lvl="1" marL="914400" rtl="0" algn="l">
              <a:spcBef>
                <a:spcPts val="0"/>
              </a:spcBef>
              <a:spcAft>
                <a:spcPts val="0"/>
              </a:spcAft>
              <a:buSzPts val="1600"/>
              <a:buChar char="○"/>
            </a:pPr>
            <a:r>
              <a:rPr lang="en" sz="1600"/>
              <a:t>Hard to reuse</a:t>
            </a:r>
            <a:endParaRPr sz="1600"/>
          </a:p>
          <a:p>
            <a:pPr indent="0" lvl="0" marL="0" rtl="0" algn="l">
              <a:spcBef>
                <a:spcPts val="1200"/>
              </a:spcBef>
              <a:spcAft>
                <a:spcPts val="1200"/>
              </a:spcAft>
              <a:buNone/>
            </a:pPr>
            <a:r>
              <a:t/>
            </a:r>
            <a:endParaRPr/>
          </a:p>
        </p:txBody>
      </p:sp>
      <p:pic>
        <p:nvPicPr>
          <p:cNvPr id="88" name="Google Shape;88;p18"/>
          <p:cNvPicPr preferRelativeResize="0"/>
          <p:nvPr/>
        </p:nvPicPr>
        <p:blipFill>
          <a:blip r:embed="rId3">
            <a:alphaModFix/>
          </a:blip>
          <a:stretch>
            <a:fillRect/>
          </a:stretch>
        </p:blipFill>
        <p:spPr>
          <a:xfrm>
            <a:off x="3281974" y="1155175"/>
            <a:ext cx="5550325" cy="345203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CDK &amp; CDKTF</a:t>
            </a:r>
            <a:endParaRPr/>
          </a:p>
        </p:txBody>
      </p:sp>
      <p:sp>
        <p:nvSpPr>
          <p:cNvPr id="94" name="Google Shape;94;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TypeScript &amp; others: much better than config files</a:t>
            </a:r>
            <a:endParaRPr/>
          </a:p>
          <a:p>
            <a:pPr indent="-342900" lvl="0" marL="457200" rtl="0" algn="l">
              <a:spcBef>
                <a:spcPts val="0"/>
              </a:spcBef>
              <a:spcAft>
                <a:spcPts val="0"/>
              </a:spcAft>
              <a:buSzPts val="1800"/>
              <a:buChar char="●"/>
            </a:pPr>
            <a:r>
              <a:rPr lang="en"/>
              <a:t>But there’s still a big gap in DX:</a:t>
            </a:r>
            <a:endParaRPr/>
          </a:p>
          <a:p>
            <a:pPr indent="-330200" lvl="1" marL="914400" rtl="0" algn="l">
              <a:spcBef>
                <a:spcPts val="0"/>
              </a:spcBef>
              <a:spcAft>
                <a:spcPts val="0"/>
              </a:spcAft>
              <a:buSzPts val="1600"/>
              <a:buChar char="○"/>
            </a:pPr>
            <a:r>
              <a:rPr lang="en" sz="1600"/>
              <a:t>Manual permissions management</a:t>
            </a:r>
            <a:endParaRPr sz="1600"/>
          </a:p>
          <a:p>
            <a:pPr indent="-330200" lvl="1" marL="914400" rtl="0" algn="l">
              <a:spcBef>
                <a:spcPts val="0"/>
              </a:spcBef>
              <a:spcAft>
                <a:spcPts val="0"/>
              </a:spcAft>
              <a:buSzPts val="1600"/>
              <a:buChar char="○"/>
            </a:pPr>
            <a:r>
              <a:rPr lang="en" sz="1600"/>
              <a:t>Manual environment variables management</a:t>
            </a:r>
            <a:endParaRPr sz="1600"/>
          </a:p>
          <a:p>
            <a:pPr indent="-330200" lvl="1" marL="914400" rtl="0" algn="l">
              <a:spcBef>
                <a:spcPts val="0"/>
              </a:spcBef>
              <a:spcAft>
                <a:spcPts val="0"/>
              </a:spcAft>
              <a:buSzPts val="1600"/>
              <a:buChar char="○"/>
            </a:pPr>
            <a:r>
              <a:rPr lang="en" sz="1600"/>
              <a:t>No type safety for runtime code *</a:t>
            </a:r>
            <a:endParaRPr sz="1600"/>
          </a:p>
          <a:p>
            <a:pPr indent="-330200" lvl="1" marL="914400" rtl="0" algn="l">
              <a:spcBef>
                <a:spcPts val="0"/>
              </a:spcBef>
              <a:spcAft>
                <a:spcPts val="0"/>
              </a:spcAft>
              <a:buSzPts val="1600"/>
              <a:buChar char="○"/>
            </a:pPr>
            <a:r>
              <a:rPr lang="en" sz="1600"/>
              <a:t>Slow feedback</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CDK &amp; CDKTF</a:t>
            </a:r>
            <a:endParaRPr/>
          </a:p>
        </p:txBody>
      </p:sp>
      <p:sp>
        <p:nvSpPr>
          <p:cNvPr id="100" name="Google Shape;100;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TypeScript &amp; others: much better than config files</a:t>
            </a:r>
            <a:endParaRPr/>
          </a:p>
          <a:p>
            <a:pPr indent="-342900" lvl="0" marL="457200" rtl="0" algn="l">
              <a:spcBef>
                <a:spcPts val="0"/>
              </a:spcBef>
              <a:spcAft>
                <a:spcPts val="0"/>
              </a:spcAft>
              <a:buSzPts val="1800"/>
              <a:buChar char="●"/>
            </a:pPr>
            <a:r>
              <a:rPr lang="en"/>
              <a:t>But there’s still a big gap in DX:</a:t>
            </a:r>
            <a:endParaRPr/>
          </a:p>
          <a:p>
            <a:pPr indent="-330200" lvl="1" marL="914400" rtl="0" algn="l">
              <a:spcBef>
                <a:spcPts val="0"/>
              </a:spcBef>
              <a:spcAft>
                <a:spcPts val="0"/>
              </a:spcAft>
              <a:buSzPts val="1600"/>
              <a:buChar char="○"/>
            </a:pPr>
            <a:r>
              <a:rPr lang="en" sz="1600"/>
              <a:t>Manual permissions management</a:t>
            </a:r>
            <a:endParaRPr sz="1600"/>
          </a:p>
          <a:p>
            <a:pPr indent="-330200" lvl="1" marL="914400" rtl="0" algn="l">
              <a:spcBef>
                <a:spcPts val="0"/>
              </a:spcBef>
              <a:spcAft>
                <a:spcPts val="0"/>
              </a:spcAft>
              <a:buSzPts val="1600"/>
              <a:buChar char="○"/>
            </a:pPr>
            <a:r>
              <a:rPr lang="en" sz="1600"/>
              <a:t>Manual environment variables management</a:t>
            </a:r>
            <a:endParaRPr sz="1600"/>
          </a:p>
          <a:p>
            <a:pPr indent="-330200" lvl="1" marL="914400" rtl="0" algn="l">
              <a:spcBef>
                <a:spcPts val="0"/>
              </a:spcBef>
              <a:spcAft>
                <a:spcPts val="0"/>
              </a:spcAft>
              <a:buSzPts val="1600"/>
              <a:buChar char="○"/>
            </a:pPr>
            <a:r>
              <a:rPr lang="en" sz="1600"/>
              <a:t>No type safety for runtime code *</a:t>
            </a:r>
            <a:endParaRPr sz="1600"/>
          </a:p>
          <a:p>
            <a:pPr indent="-330200" lvl="1" marL="914400" rtl="0" algn="l">
              <a:spcBef>
                <a:spcPts val="0"/>
              </a:spcBef>
              <a:spcAft>
                <a:spcPts val="0"/>
              </a:spcAft>
              <a:buSzPts val="1600"/>
              <a:buChar char="○"/>
            </a:pPr>
            <a:r>
              <a:rPr lang="en" sz="1600"/>
              <a:t>Slow feedback</a:t>
            </a:r>
            <a:endParaRPr sz="1600"/>
          </a:p>
        </p:txBody>
      </p:sp>
      <p:pic>
        <p:nvPicPr>
          <p:cNvPr id="101" name="Google Shape;101;p20"/>
          <p:cNvPicPr preferRelativeResize="0"/>
          <p:nvPr/>
        </p:nvPicPr>
        <p:blipFill>
          <a:blip r:embed="rId3">
            <a:alphaModFix/>
          </a:blip>
          <a:stretch>
            <a:fillRect/>
          </a:stretch>
        </p:blipFill>
        <p:spPr>
          <a:xfrm>
            <a:off x="358588" y="3276976"/>
            <a:ext cx="8426825" cy="1291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Pulumi</a:t>
            </a:r>
            <a:endParaRPr/>
          </a:p>
        </p:txBody>
      </p:sp>
      <p:sp>
        <p:nvSpPr>
          <p:cNvPr id="107" name="Google Shape;107;p21"/>
          <p:cNvSpPr txBox="1"/>
          <p:nvPr>
            <p:ph idx="1" type="body"/>
          </p:nvPr>
        </p:nvSpPr>
        <p:spPr>
          <a:xfrm>
            <a:off x="311700" y="1152475"/>
            <a:ext cx="7469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Write code with pulumi.runtime.serializeFunction API</a:t>
            </a:r>
            <a:endParaRPr/>
          </a:p>
          <a:p>
            <a:pPr indent="-342900" lvl="0" marL="457200" rtl="0" algn="l">
              <a:spcBef>
                <a:spcPts val="0"/>
              </a:spcBef>
              <a:spcAft>
                <a:spcPts val="0"/>
              </a:spcAft>
              <a:buSzPts val="1800"/>
              <a:buChar char="●"/>
            </a:pPr>
            <a:r>
              <a:rPr lang="en"/>
              <a:t>Love it, but has shortcomings</a:t>
            </a:r>
            <a:endParaRPr/>
          </a:p>
          <a:p>
            <a:pPr indent="0" lvl="0" marL="0" rtl="0" algn="l">
              <a:spcBef>
                <a:spcPts val="1200"/>
              </a:spcBef>
              <a:spcAft>
                <a:spcPts val="1200"/>
              </a:spcAft>
              <a:buNone/>
            </a:pPr>
            <a:r>
              <a:t/>
            </a:r>
            <a:endParaRPr/>
          </a:p>
        </p:txBody>
      </p:sp>
      <p:pic>
        <p:nvPicPr>
          <p:cNvPr id="108" name="Google Shape;108;p21"/>
          <p:cNvPicPr preferRelativeResize="0"/>
          <p:nvPr/>
        </p:nvPicPr>
        <p:blipFill>
          <a:blip r:embed="rId3">
            <a:alphaModFix/>
          </a:blip>
          <a:stretch>
            <a:fillRect/>
          </a:stretch>
        </p:blipFill>
        <p:spPr>
          <a:xfrm>
            <a:off x="1329762" y="1889200"/>
            <a:ext cx="6484476" cy="3145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E6E6E6"/>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